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x="18288000" cy="10287000"/>
  <p:notesSz cx="6858000" cy="9144000"/>
  <p:embeddedFontLst>
    <p:embeddedFont>
      <p:font typeface="Montserrat Medium" charset="1" panose="00000600000000000000"/>
      <p:regular r:id="rId21"/>
    </p:embeddedFont>
    <p:embeddedFont>
      <p:font typeface="Montserrat Bold" charset="1" panose="00000800000000000000"/>
      <p:regular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fonts/font21.fntdata" Type="http://schemas.openxmlformats.org/officeDocument/2006/relationships/font"/><Relationship Id="rId22" Target="fonts/font22.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0" r="0" b="0"/>
            </a:stretch>
          </a:blipFill>
        </p:spPr>
      </p:sp>
      <p:sp>
        <p:nvSpPr>
          <p:cNvPr name="Freeform 3" id="3"/>
          <p:cNvSpPr/>
          <p:nvPr/>
        </p:nvSpPr>
        <p:spPr>
          <a:xfrm flipH="false" flipV="false" rot="0">
            <a:off x="5738999" y="1938168"/>
            <a:ext cx="6810002" cy="4588880"/>
          </a:xfrm>
          <a:custGeom>
            <a:avLst/>
            <a:gdLst/>
            <a:ahLst/>
            <a:cxnLst/>
            <a:rect r="r" b="b" t="t" l="l"/>
            <a:pathLst>
              <a:path h="4588880" w="6810002">
                <a:moveTo>
                  <a:pt x="0" y="0"/>
                </a:moveTo>
                <a:lnTo>
                  <a:pt x="6810002" y="0"/>
                </a:lnTo>
                <a:lnTo>
                  <a:pt x="6810002" y="4588880"/>
                </a:lnTo>
                <a:lnTo>
                  <a:pt x="0" y="4588880"/>
                </a:lnTo>
                <a:lnTo>
                  <a:pt x="0" y="0"/>
                </a:lnTo>
                <a:close/>
              </a:path>
            </a:pathLst>
          </a:custGeom>
          <a:blipFill>
            <a:blip r:embed="rId3"/>
            <a:stretch>
              <a:fillRect l="0" t="0" r="-198" b="-246"/>
            </a:stretch>
          </a:blipFill>
        </p:spPr>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bg>
      <p:bgPr>
        <a:solidFill>
          <a:srgbClr val="000000"/>
        </a:solidFill>
      </p:bgPr>
    </p:bg>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0" r="0" b="0"/>
            </a:stretch>
          </a:blipFill>
        </p:spPr>
      </p:sp>
      <p:sp>
        <p:nvSpPr>
          <p:cNvPr name="TextBox 3" id="3"/>
          <p:cNvSpPr txBox="true"/>
          <p:nvPr/>
        </p:nvSpPr>
        <p:spPr>
          <a:xfrm rot="0">
            <a:off x="2186141" y="3799071"/>
            <a:ext cx="13915718" cy="1957261"/>
          </a:xfrm>
          <a:prstGeom prst="rect">
            <a:avLst/>
          </a:prstGeom>
        </p:spPr>
        <p:txBody>
          <a:bodyPr anchor="t" rtlCol="false" tIns="0" lIns="0" bIns="0" rIns="0">
            <a:spAutoFit/>
          </a:bodyPr>
          <a:lstStyle/>
          <a:p>
            <a:pPr algn="ctr" marL="0" indent="0" lvl="0">
              <a:lnSpc>
                <a:spcPts val="5145"/>
              </a:lnSpc>
            </a:pPr>
            <a:r>
              <a:rPr lang="en-US" b="true" sz="3099" spc="-61">
                <a:solidFill>
                  <a:srgbClr val="FFFFFF"/>
                </a:solidFill>
                <a:latin typeface="Montserrat Medium"/>
                <a:ea typeface="Montserrat Medium"/>
                <a:cs typeface="Montserrat Medium"/>
                <a:sym typeface="Montserrat Medium"/>
              </a:rPr>
              <a:t>“H</a:t>
            </a:r>
            <a:r>
              <a:rPr lang="en-US" b="true" sz="3099" spc="-61">
                <a:solidFill>
                  <a:srgbClr val="FFFFFF"/>
                </a:solidFill>
                <a:latin typeface="Montserrat Medium"/>
                <a:ea typeface="Montserrat Medium"/>
                <a:cs typeface="Montserrat Medium"/>
                <a:sym typeface="Montserrat Medium"/>
              </a:rPr>
              <a:t>e withdrew about a stone’s throw beyond them, knelt down and prayed,</a:t>
            </a:r>
            <a:r>
              <a:rPr lang="en-US" b="true" sz="3099" spc="-61">
                <a:solidFill>
                  <a:srgbClr val="FFFFFF"/>
                </a:solidFill>
                <a:latin typeface="Montserrat Medium"/>
                <a:ea typeface="Montserrat Medium"/>
                <a:cs typeface="Montserrat Medium"/>
                <a:sym typeface="Montserrat Medium"/>
              </a:rPr>
              <a:t> </a:t>
            </a:r>
            <a:r>
              <a:rPr lang="en-US" b="true" sz="3099" spc="-61">
                <a:solidFill>
                  <a:srgbClr val="FFFFFF"/>
                </a:solidFill>
                <a:latin typeface="Montserrat Medium"/>
                <a:ea typeface="Montserrat Medium"/>
                <a:cs typeface="Montserrat Medium"/>
                <a:sym typeface="Montserrat Medium"/>
              </a:rPr>
              <a:t>“Father, if you are willing, take this cup from me; yet not my will, but yours be done.”</a:t>
            </a:r>
          </a:p>
        </p:txBody>
      </p:sp>
      <p:sp>
        <p:nvSpPr>
          <p:cNvPr name="TextBox 4" id="4"/>
          <p:cNvSpPr txBox="true"/>
          <p:nvPr/>
        </p:nvSpPr>
        <p:spPr>
          <a:xfrm rot="0">
            <a:off x="7545645" y="2968170"/>
            <a:ext cx="3196709" cy="580389"/>
          </a:xfrm>
          <a:prstGeom prst="rect">
            <a:avLst/>
          </a:prstGeom>
        </p:spPr>
        <p:txBody>
          <a:bodyPr anchor="t" rtlCol="false" tIns="0" lIns="0" bIns="0" rIns="0">
            <a:spAutoFit/>
          </a:bodyPr>
          <a:lstStyle/>
          <a:p>
            <a:pPr algn="ctr" marL="0" indent="0" lvl="0">
              <a:lnSpc>
                <a:spcPts val="4760"/>
              </a:lnSpc>
              <a:spcBef>
                <a:spcPct val="0"/>
              </a:spcBef>
            </a:pPr>
            <a:r>
              <a:rPr lang="en-US" b="true" sz="3400" spc="34">
                <a:solidFill>
                  <a:srgbClr val="FFFFFF"/>
                </a:solidFill>
                <a:latin typeface="Montserrat Bold"/>
                <a:ea typeface="Montserrat Bold"/>
                <a:cs typeface="Montserrat Bold"/>
                <a:sym typeface="Montserrat Bold"/>
              </a:rPr>
              <a:t>LUKE 22:41-42</a:t>
            </a:r>
          </a:p>
        </p:txBody>
      </p:sp>
    </p:spTree>
  </p:cSld>
  <p:clrMapOvr>
    <a:masterClrMapping/>
  </p:clrMapOvr>
</p:sld>
</file>

<file path=ppt/slides/slide11.xml><?xml version="1.0" encoding="utf-8"?>
<p:sld xmlns:p="http://schemas.openxmlformats.org/presentationml/2006/main" xmlns:a="http://schemas.openxmlformats.org/drawingml/2006/main">
  <p:cSld>
    <p:bg>
      <p:bgPr>
        <a:solidFill>
          <a:srgbClr val="000000"/>
        </a:solidFill>
      </p:bgPr>
    </p:bg>
    <p:spTree>
      <p:nvGrpSpPr>
        <p:cNvPr id="1" name=""/>
        <p:cNvGrpSpPr/>
        <p:nvPr/>
      </p:nvGrpSpPr>
      <p:grpSpPr>
        <a:xfrm>
          <a:off x="0" y="0"/>
          <a:ext cx="0" cy="0"/>
          <a:chOff x="0" y="0"/>
          <a:chExt cx="0" cy="0"/>
        </a:xfrm>
      </p:grpSpPr>
    </p:spTree>
  </p:cSld>
  <p:clrMapOvr>
    <a:masterClrMapping/>
  </p:clrMapOvr>
</p:sld>
</file>

<file path=ppt/slides/slide12.xml><?xml version="1.0" encoding="utf-8"?>
<p:sld xmlns:p="http://schemas.openxmlformats.org/presentationml/2006/main" xmlns:a="http://schemas.openxmlformats.org/drawingml/2006/main" xmlns:r="http://schemas.openxmlformats.org/officeDocument/2006/relationships">
  <p:cSld>
    <p:bg>
      <p:bgPr>
        <a:solidFill>
          <a:srgbClr val="000000"/>
        </a:solidFill>
      </p:bgPr>
    </p:bg>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0" r="0" b="0"/>
            </a:stretch>
          </a:blipFill>
        </p:spPr>
      </p:sp>
      <p:sp>
        <p:nvSpPr>
          <p:cNvPr name="TextBox 3" id="3"/>
          <p:cNvSpPr txBox="true"/>
          <p:nvPr/>
        </p:nvSpPr>
        <p:spPr>
          <a:xfrm rot="0">
            <a:off x="2186141" y="3723078"/>
            <a:ext cx="13915718" cy="1904873"/>
          </a:xfrm>
          <a:prstGeom prst="rect">
            <a:avLst/>
          </a:prstGeom>
        </p:spPr>
        <p:txBody>
          <a:bodyPr anchor="t" rtlCol="false" tIns="0" lIns="0" bIns="0" rIns="0">
            <a:spAutoFit/>
          </a:bodyPr>
          <a:lstStyle/>
          <a:p>
            <a:pPr algn="ctr" marL="0" indent="0" lvl="0">
              <a:lnSpc>
                <a:spcPts val="5145"/>
              </a:lnSpc>
            </a:pPr>
            <a:r>
              <a:rPr lang="en-US" b="true" sz="3099" spc="-61">
                <a:solidFill>
                  <a:srgbClr val="FFFFFF"/>
                </a:solidFill>
                <a:latin typeface="Montserrat Medium"/>
                <a:ea typeface="Montserrat Medium"/>
                <a:cs typeface="Montserrat Medium"/>
                <a:sym typeface="Montserrat Medium"/>
              </a:rPr>
              <a:t>“Now the betrayer had given them a sign, saying, “The one I will kiss is the man; seize him.” And he came up to Jesus at once and said, “Greetings, Rabbi!” And he kissed him.”</a:t>
            </a:r>
          </a:p>
        </p:txBody>
      </p:sp>
      <p:sp>
        <p:nvSpPr>
          <p:cNvPr name="TextBox 4" id="4"/>
          <p:cNvSpPr txBox="true"/>
          <p:nvPr/>
        </p:nvSpPr>
        <p:spPr>
          <a:xfrm rot="0">
            <a:off x="6857330" y="2892177"/>
            <a:ext cx="4573339" cy="580389"/>
          </a:xfrm>
          <a:prstGeom prst="rect">
            <a:avLst/>
          </a:prstGeom>
        </p:spPr>
        <p:txBody>
          <a:bodyPr anchor="t" rtlCol="false" tIns="0" lIns="0" bIns="0" rIns="0">
            <a:spAutoFit/>
          </a:bodyPr>
          <a:lstStyle/>
          <a:p>
            <a:pPr algn="ctr" marL="0" indent="0" lvl="0">
              <a:lnSpc>
                <a:spcPts val="4760"/>
              </a:lnSpc>
              <a:spcBef>
                <a:spcPct val="0"/>
              </a:spcBef>
            </a:pPr>
            <a:r>
              <a:rPr lang="en-US" b="true" sz="3400" spc="34">
                <a:solidFill>
                  <a:srgbClr val="FFFFFF"/>
                </a:solidFill>
                <a:latin typeface="Montserrat Bold"/>
                <a:ea typeface="Montserrat Bold"/>
                <a:cs typeface="Montserrat Bold"/>
                <a:sym typeface="Montserrat Bold"/>
              </a:rPr>
              <a:t>MATTHEW 26:48-49</a:t>
            </a:r>
          </a:p>
        </p:txBody>
      </p:sp>
    </p:spTree>
  </p:cSld>
  <p:clrMapOvr>
    <a:masterClrMapping/>
  </p:clrMapOvr>
</p:sld>
</file>

<file path=ppt/slides/slide13.xml><?xml version="1.0" encoding="utf-8"?>
<p:sld xmlns:p="http://schemas.openxmlformats.org/presentationml/2006/main" xmlns:a="http://schemas.openxmlformats.org/drawingml/2006/main">
  <p:cSld>
    <p:bg>
      <p:bgPr>
        <a:solidFill>
          <a:srgbClr val="000000"/>
        </a:solidFill>
      </p:bgPr>
    </p:bg>
    <p:spTree>
      <p:nvGrpSpPr>
        <p:cNvPr id="1" name=""/>
        <p:cNvGrpSpPr/>
        <p:nvPr/>
      </p:nvGrpSpPr>
      <p:grpSpPr>
        <a:xfrm>
          <a:off x="0" y="0"/>
          <a:ext cx="0" cy="0"/>
          <a:chOff x="0" y="0"/>
          <a:chExt cx="0" cy="0"/>
        </a:xfrm>
      </p:grpSpPr>
    </p:spTree>
  </p:cSld>
  <p:clrMapOvr>
    <a:masterClrMapping/>
  </p:clrMapOvr>
</p:sld>
</file>

<file path=ppt/slides/slide14.xml><?xml version="1.0" encoding="utf-8"?>
<p:sld xmlns:p="http://schemas.openxmlformats.org/presentationml/2006/main" xmlns:a="http://schemas.openxmlformats.org/drawingml/2006/main" xmlns:r="http://schemas.openxmlformats.org/officeDocument/2006/relationships">
  <p:cSld>
    <p:bg>
      <p:bgPr>
        <a:solidFill>
          <a:srgbClr val="000000"/>
        </a:solidFill>
      </p:bgPr>
    </p:bg>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0" r="0" b="0"/>
            </a:stretch>
          </a:blipFill>
        </p:spPr>
      </p:sp>
      <p:sp>
        <p:nvSpPr>
          <p:cNvPr name="TextBox 3" id="3"/>
          <p:cNvSpPr txBox="true"/>
          <p:nvPr/>
        </p:nvSpPr>
        <p:spPr>
          <a:xfrm rot="0">
            <a:off x="2186141" y="3099624"/>
            <a:ext cx="13915718" cy="3847973"/>
          </a:xfrm>
          <a:prstGeom prst="rect">
            <a:avLst/>
          </a:prstGeom>
        </p:spPr>
        <p:txBody>
          <a:bodyPr anchor="t" rtlCol="false" tIns="0" lIns="0" bIns="0" rIns="0">
            <a:spAutoFit/>
          </a:bodyPr>
          <a:lstStyle/>
          <a:p>
            <a:pPr algn="ctr" marL="0" indent="0" lvl="0">
              <a:lnSpc>
                <a:spcPts val="5145"/>
              </a:lnSpc>
            </a:pPr>
            <a:r>
              <a:rPr lang="en-US" b="true" sz="3099" spc="-61">
                <a:solidFill>
                  <a:srgbClr val="FFFFFF"/>
                </a:solidFill>
                <a:latin typeface="Montserrat Medium"/>
                <a:ea typeface="Montserrat Medium"/>
                <a:cs typeface="Montserrat Medium"/>
                <a:sym typeface="Montserrat Medium"/>
              </a:rPr>
              <a:t>“Jesus said to her, “Everyone who drinks of this water will be thirsty again, but whoever drinks of the water that I will give him will never be thirsty again. The water that I will give him will become in him a spring of water welling up to eternal life.” The woman said to him, “Sir, give me this water, so that I will not be thirsty or have to come here to draw water.”</a:t>
            </a:r>
          </a:p>
        </p:txBody>
      </p:sp>
      <p:sp>
        <p:nvSpPr>
          <p:cNvPr name="TextBox 4" id="4"/>
          <p:cNvSpPr txBox="true"/>
          <p:nvPr/>
        </p:nvSpPr>
        <p:spPr>
          <a:xfrm rot="0">
            <a:off x="7694972" y="2268722"/>
            <a:ext cx="2898056" cy="580389"/>
          </a:xfrm>
          <a:prstGeom prst="rect">
            <a:avLst/>
          </a:prstGeom>
        </p:spPr>
        <p:txBody>
          <a:bodyPr anchor="t" rtlCol="false" tIns="0" lIns="0" bIns="0" rIns="0">
            <a:spAutoFit/>
          </a:bodyPr>
          <a:lstStyle/>
          <a:p>
            <a:pPr algn="ctr" marL="0" indent="0" lvl="0">
              <a:lnSpc>
                <a:spcPts val="4760"/>
              </a:lnSpc>
              <a:spcBef>
                <a:spcPct val="0"/>
              </a:spcBef>
            </a:pPr>
            <a:r>
              <a:rPr lang="en-US" b="true" sz="3400" spc="34">
                <a:solidFill>
                  <a:srgbClr val="FFFFFF"/>
                </a:solidFill>
                <a:latin typeface="Montserrat Bold"/>
                <a:ea typeface="Montserrat Bold"/>
                <a:cs typeface="Montserrat Bold"/>
                <a:sym typeface="Montserrat Bold"/>
              </a:rPr>
              <a:t>JOHN 4:13-15</a:t>
            </a:r>
          </a:p>
        </p:txBody>
      </p:sp>
    </p:spTree>
  </p:cSld>
  <p:clrMapOvr>
    <a:masterClrMapping/>
  </p:clrMapOvr>
</p:sld>
</file>

<file path=ppt/slides/slide15.xml><?xml version="1.0" encoding="utf-8"?>
<p:sld xmlns:p="http://schemas.openxmlformats.org/presentationml/2006/main" xmlns:a="http://schemas.openxmlformats.org/drawingml/2006/main">
  <p:cSld>
    <p:bg>
      <p:bgPr>
        <a:solidFill>
          <a:srgbClr val="000000"/>
        </a:solidFill>
      </p:bgPr>
    </p:bg>
    <p:spTree>
      <p:nvGrpSpPr>
        <p:cNvPr id="1" name=""/>
        <p:cNvGrpSpPr/>
        <p:nvPr/>
      </p:nvGrpSpPr>
      <p:grpSpPr>
        <a:xfrm>
          <a:off x="0" y="0"/>
          <a:ext cx="0" cy="0"/>
          <a:chOff x="0" y="0"/>
          <a:chExt cx="0" cy="0"/>
        </a:xfrm>
      </p:grpSpPr>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000000"/>
        </a:solidFill>
      </p:bgPr>
    </p:bg>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0" r="0" b="0"/>
            </a:stretch>
          </a:blipFill>
        </p:spPr>
      </p:sp>
      <p:sp>
        <p:nvSpPr>
          <p:cNvPr name="TextBox 3" id="3"/>
          <p:cNvSpPr txBox="true"/>
          <p:nvPr/>
        </p:nvSpPr>
        <p:spPr>
          <a:xfrm rot="0">
            <a:off x="2186141" y="3886327"/>
            <a:ext cx="13915718" cy="1257173"/>
          </a:xfrm>
          <a:prstGeom prst="rect">
            <a:avLst/>
          </a:prstGeom>
        </p:spPr>
        <p:txBody>
          <a:bodyPr anchor="t" rtlCol="false" tIns="0" lIns="0" bIns="0" rIns="0">
            <a:spAutoFit/>
          </a:bodyPr>
          <a:lstStyle/>
          <a:p>
            <a:pPr algn="ctr" marL="0" indent="0" lvl="0">
              <a:lnSpc>
                <a:spcPts val="5145"/>
              </a:lnSpc>
            </a:pPr>
            <a:r>
              <a:rPr lang="en-US" b="true" sz="3099" spc="-61">
                <a:solidFill>
                  <a:srgbClr val="FFFFFF"/>
                </a:solidFill>
                <a:latin typeface="Montserrat Medium"/>
                <a:ea typeface="Montserrat Medium"/>
                <a:cs typeface="Montserrat Medium"/>
                <a:sym typeface="Montserrat Medium"/>
              </a:rPr>
              <a:t>“Then he poured water into a basin and began to wash the disciples’ feet and to wipe them with the towel that was wrapped around him”</a:t>
            </a:r>
          </a:p>
        </p:txBody>
      </p:sp>
      <p:sp>
        <p:nvSpPr>
          <p:cNvPr name="TextBox 4" id="4"/>
          <p:cNvSpPr txBox="true"/>
          <p:nvPr/>
        </p:nvSpPr>
        <p:spPr>
          <a:xfrm rot="0">
            <a:off x="8018152" y="3055426"/>
            <a:ext cx="2251695" cy="580389"/>
          </a:xfrm>
          <a:prstGeom prst="rect">
            <a:avLst/>
          </a:prstGeom>
        </p:spPr>
        <p:txBody>
          <a:bodyPr anchor="t" rtlCol="false" tIns="0" lIns="0" bIns="0" rIns="0">
            <a:spAutoFit/>
          </a:bodyPr>
          <a:lstStyle/>
          <a:p>
            <a:pPr algn="ctr" marL="0" indent="0" lvl="0">
              <a:lnSpc>
                <a:spcPts val="4760"/>
              </a:lnSpc>
              <a:spcBef>
                <a:spcPct val="0"/>
              </a:spcBef>
            </a:pPr>
            <a:r>
              <a:rPr lang="en-US" b="true" sz="3400" spc="34">
                <a:solidFill>
                  <a:srgbClr val="FFFFFF"/>
                </a:solidFill>
                <a:latin typeface="Montserrat Bold"/>
                <a:ea typeface="Montserrat Bold"/>
                <a:cs typeface="Montserrat Bold"/>
                <a:sym typeface="Montserrat Bold"/>
              </a:rPr>
              <a:t>JOHN 13:5</a:t>
            </a:r>
          </a:p>
        </p:txBody>
      </p:sp>
    </p:spTree>
  </p:cSld>
  <p:clrMapOvr>
    <a:masterClrMapping/>
  </p:clrMapOvr>
</p:sld>
</file>

<file path=ppt/slides/slide3.xml><?xml version="1.0" encoding="utf-8"?>
<p:sld xmlns:p="http://schemas.openxmlformats.org/presentationml/2006/main" xmlns:a="http://schemas.openxmlformats.org/drawingml/2006/main">
  <p:cSld>
    <p:bg>
      <p:bgPr>
        <a:solidFill>
          <a:srgbClr val="000000"/>
        </a:solidFill>
      </p:bgPr>
    </p:bg>
    <p:spTree>
      <p:nvGrpSpPr>
        <p:cNvPr id="1" name=""/>
        <p:cNvGrpSpPr/>
        <p:nvPr/>
      </p:nvGrpSpPr>
      <p:grpSpPr>
        <a:xfrm>
          <a:off x="0" y="0"/>
          <a:ext cx="0" cy="0"/>
          <a:chOff x="0" y="0"/>
          <a:chExt cx="0" cy="0"/>
        </a:xfrm>
      </p:grpSpPr>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000000"/>
        </a:solidFill>
      </p:bgPr>
    </p:bg>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0" r="0" b="0"/>
            </a:stretch>
          </a:blipFill>
        </p:spPr>
      </p:sp>
      <p:sp>
        <p:nvSpPr>
          <p:cNvPr name="TextBox 3" id="3"/>
          <p:cNvSpPr txBox="true"/>
          <p:nvPr/>
        </p:nvSpPr>
        <p:spPr>
          <a:xfrm rot="0">
            <a:off x="2186141" y="2953927"/>
            <a:ext cx="13915718" cy="5143373"/>
          </a:xfrm>
          <a:prstGeom prst="rect">
            <a:avLst/>
          </a:prstGeom>
        </p:spPr>
        <p:txBody>
          <a:bodyPr anchor="t" rtlCol="false" tIns="0" lIns="0" bIns="0" rIns="0">
            <a:spAutoFit/>
          </a:bodyPr>
          <a:lstStyle/>
          <a:p>
            <a:pPr algn="ctr" marL="0" indent="0" lvl="0">
              <a:lnSpc>
                <a:spcPts val="5145"/>
              </a:lnSpc>
            </a:pPr>
            <a:r>
              <a:rPr lang="en-US" b="true" sz="3099" spc="-61">
                <a:solidFill>
                  <a:srgbClr val="FFFFFF"/>
                </a:solidFill>
                <a:latin typeface="Montserrat Medium"/>
                <a:ea typeface="Montserrat Medium"/>
                <a:cs typeface="Montserrat Medium"/>
                <a:sym typeface="Montserrat Medium"/>
              </a:rPr>
              <a:t>“A dispute also arose among them, as to which of them was to be regarded as the greatest. And he said to them, “The kings of the Gentiles exercise lordship over them, and those in authority over them are called benefactors. But not so with you. Rather, let the greatest among you become as the youngest, and the leader as one who serves. For who is the greater, one who reclines at table or one who serves? Is it not the one who reclines at table? But I am among you as the one who serves.”</a:t>
            </a:r>
          </a:p>
        </p:txBody>
      </p:sp>
      <p:sp>
        <p:nvSpPr>
          <p:cNvPr name="TextBox 4" id="4"/>
          <p:cNvSpPr txBox="true"/>
          <p:nvPr/>
        </p:nvSpPr>
        <p:spPr>
          <a:xfrm rot="0">
            <a:off x="7517718" y="2123025"/>
            <a:ext cx="3252564" cy="580389"/>
          </a:xfrm>
          <a:prstGeom prst="rect">
            <a:avLst/>
          </a:prstGeom>
        </p:spPr>
        <p:txBody>
          <a:bodyPr anchor="t" rtlCol="false" tIns="0" lIns="0" bIns="0" rIns="0">
            <a:spAutoFit/>
          </a:bodyPr>
          <a:lstStyle/>
          <a:p>
            <a:pPr algn="ctr" marL="0" indent="0" lvl="0">
              <a:lnSpc>
                <a:spcPts val="4760"/>
              </a:lnSpc>
              <a:spcBef>
                <a:spcPct val="0"/>
              </a:spcBef>
            </a:pPr>
            <a:r>
              <a:rPr lang="en-US" b="true" sz="3400" spc="34">
                <a:solidFill>
                  <a:srgbClr val="FFFFFF"/>
                </a:solidFill>
                <a:latin typeface="Montserrat Bold"/>
                <a:ea typeface="Montserrat Bold"/>
                <a:cs typeface="Montserrat Bold"/>
                <a:sym typeface="Montserrat Bold"/>
              </a:rPr>
              <a:t>LUKE 22:24-27</a:t>
            </a:r>
          </a:p>
        </p:txBody>
      </p:sp>
    </p:spTree>
  </p:cSld>
  <p:clrMapOvr>
    <a:masterClrMapping/>
  </p:clrMapOvr>
</p:sld>
</file>

<file path=ppt/slides/slide5.xml><?xml version="1.0" encoding="utf-8"?>
<p:sld xmlns:p="http://schemas.openxmlformats.org/presentationml/2006/main" xmlns:a="http://schemas.openxmlformats.org/drawingml/2006/main">
  <p:cSld>
    <p:bg>
      <p:bgPr>
        <a:solidFill>
          <a:srgbClr val="000000"/>
        </a:solidFill>
      </p:bgPr>
    </p:bg>
    <p:spTree>
      <p:nvGrpSpPr>
        <p:cNvPr id="1" name=""/>
        <p:cNvGrpSpPr/>
        <p:nvPr/>
      </p:nvGrpSpPr>
      <p:grpSpPr>
        <a:xfrm>
          <a:off x="0" y="0"/>
          <a:ext cx="0" cy="0"/>
          <a:chOff x="0" y="0"/>
          <a:chExt cx="0" cy="0"/>
        </a:xfrm>
      </p:grpSpPr>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000000"/>
        </a:solidFill>
      </p:bgPr>
    </p:bg>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0" r="0" b="0"/>
            </a:stretch>
          </a:blipFill>
        </p:spPr>
      </p:sp>
      <p:sp>
        <p:nvSpPr>
          <p:cNvPr name="TextBox 3" id="3"/>
          <p:cNvSpPr txBox="true"/>
          <p:nvPr/>
        </p:nvSpPr>
        <p:spPr>
          <a:xfrm rot="0">
            <a:off x="2186141" y="3577605"/>
            <a:ext cx="13915718" cy="2552573"/>
          </a:xfrm>
          <a:prstGeom prst="rect">
            <a:avLst/>
          </a:prstGeom>
        </p:spPr>
        <p:txBody>
          <a:bodyPr anchor="t" rtlCol="false" tIns="0" lIns="0" bIns="0" rIns="0">
            <a:spAutoFit/>
          </a:bodyPr>
          <a:lstStyle/>
          <a:p>
            <a:pPr algn="ctr" marL="0" indent="0" lvl="0">
              <a:lnSpc>
                <a:spcPts val="5145"/>
              </a:lnSpc>
            </a:pPr>
            <a:r>
              <a:rPr lang="en-US" b="true" sz="3099" spc="-61">
                <a:solidFill>
                  <a:srgbClr val="FFFFFF"/>
                </a:solidFill>
                <a:latin typeface="Montserrat Medium"/>
                <a:ea typeface="Montserrat Medium"/>
                <a:cs typeface="Montserrat Medium"/>
                <a:sym typeface="Montserrat Medium"/>
              </a:rPr>
              <a:t>“Peter said to him, “Lord, why can I not follow you now? I will lay down my life for you.” Jesus answered, “Will you lay down your life for me? Truly, truly, I say to you, the rooster will not crow till you have denied me three times.”</a:t>
            </a:r>
          </a:p>
        </p:txBody>
      </p:sp>
      <p:sp>
        <p:nvSpPr>
          <p:cNvPr name="TextBox 4" id="4"/>
          <p:cNvSpPr txBox="true"/>
          <p:nvPr/>
        </p:nvSpPr>
        <p:spPr>
          <a:xfrm rot="0">
            <a:off x="7522704" y="2746704"/>
            <a:ext cx="3242593" cy="580389"/>
          </a:xfrm>
          <a:prstGeom prst="rect">
            <a:avLst/>
          </a:prstGeom>
        </p:spPr>
        <p:txBody>
          <a:bodyPr anchor="t" rtlCol="false" tIns="0" lIns="0" bIns="0" rIns="0">
            <a:spAutoFit/>
          </a:bodyPr>
          <a:lstStyle/>
          <a:p>
            <a:pPr algn="ctr" marL="0" indent="0" lvl="0">
              <a:lnSpc>
                <a:spcPts val="4760"/>
              </a:lnSpc>
              <a:spcBef>
                <a:spcPct val="0"/>
              </a:spcBef>
            </a:pPr>
            <a:r>
              <a:rPr lang="en-US" b="true" sz="3400" spc="34">
                <a:solidFill>
                  <a:srgbClr val="FFFFFF"/>
                </a:solidFill>
                <a:latin typeface="Montserrat Bold"/>
                <a:ea typeface="Montserrat Bold"/>
                <a:cs typeface="Montserrat Bold"/>
                <a:sym typeface="Montserrat Bold"/>
              </a:rPr>
              <a:t>JOHN 13:37-38</a:t>
            </a:r>
          </a:p>
        </p:txBody>
      </p:sp>
    </p:spTree>
  </p:cSld>
  <p:clrMapOvr>
    <a:masterClrMapping/>
  </p:clrMapOvr>
</p:sld>
</file>

<file path=ppt/slides/slide7.xml><?xml version="1.0" encoding="utf-8"?>
<p:sld xmlns:p="http://schemas.openxmlformats.org/presentationml/2006/main" xmlns:a="http://schemas.openxmlformats.org/drawingml/2006/main">
  <p:cSld>
    <p:bg>
      <p:bgPr>
        <a:solidFill>
          <a:srgbClr val="000000"/>
        </a:solidFill>
      </p:bgPr>
    </p:bg>
    <p:spTree>
      <p:nvGrpSpPr>
        <p:cNvPr id="1" name=""/>
        <p:cNvGrpSpPr/>
        <p:nvPr/>
      </p:nvGrpSpPr>
      <p:grpSpPr>
        <a:xfrm>
          <a:off x="0" y="0"/>
          <a:ext cx="0" cy="0"/>
          <a:chOff x="0" y="0"/>
          <a:chExt cx="0" cy="0"/>
        </a:xfrm>
      </p:grpSpPr>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000000"/>
        </a:solidFill>
      </p:bgPr>
    </p:bg>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0" r="0" b="0"/>
            </a:stretch>
          </a:blipFill>
        </p:spPr>
      </p:sp>
      <p:sp>
        <p:nvSpPr>
          <p:cNvPr name="TextBox 3" id="3"/>
          <p:cNvSpPr txBox="true"/>
          <p:nvPr/>
        </p:nvSpPr>
        <p:spPr>
          <a:xfrm rot="0">
            <a:off x="2186141" y="3099624"/>
            <a:ext cx="13915718" cy="3200273"/>
          </a:xfrm>
          <a:prstGeom prst="rect">
            <a:avLst/>
          </a:prstGeom>
        </p:spPr>
        <p:txBody>
          <a:bodyPr anchor="t" rtlCol="false" tIns="0" lIns="0" bIns="0" rIns="0">
            <a:spAutoFit/>
          </a:bodyPr>
          <a:lstStyle/>
          <a:p>
            <a:pPr algn="ctr" marL="0" indent="0" lvl="0">
              <a:lnSpc>
                <a:spcPts val="5145"/>
              </a:lnSpc>
            </a:pPr>
            <a:r>
              <a:rPr lang="en-US" b="true" sz="3099" spc="-61">
                <a:solidFill>
                  <a:srgbClr val="FFFFFF"/>
                </a:solidFill>
                <a:latin typeface="Montserrat Medium"/>
                <a:ea typeface="Montserrat Medium"/>
                <a:cs typeface="Montserrat Medium"/>
                <a:sym typeface="Montserrat Medium"/>
              </a:rPr>
              <a:t>“Behold, the hour is coming, indeed it has come, when you will be scattered, each to his own home, and will leave me alone. Yet I am not alone, for the Father is with me. I have said these things to you, that in me you may have peace. In the world you will have tribulation. But take heart; I have overcome the world.”</a:t>
            </a:r>
          </a:p>
        </p:txBody>
      </p:sp>
      <p:sp>
        <p:nvSpPr>
          <p:cNvPr name="TextBox 4" id="4"/>
          <p:cNvSpPr txBox="true"/>
          <p:nvPr/>
        </p:nvSpPr>
        <p:spPr>
          <a:xfrm rot="0">
            <a:off x="7534126" y="2268722"/>
            <a:ext cx="3219748" cy="580389"/>
          </a:xfrm>
          <a:prstGeom prst="rect">
            <a:avLst/>
          </a:prstGeom>
        </p:spPr>
        <p:txBody>
          <a:bodyPr anchor="t" rtlCol="false" tIns="0" lIns="0" bIns="0" rIns="0">
            <a:spAutoFit/>
          </a:bodyPr>
          <a:lstStyle/>
          <a:p>
            <a:pPr algn="ctr" marL="0" indent="0" lvl="0">
              <a:lnSpc>
                <a:spcPts val="4760"/>
              </a:lnSpc>
              <a:spcBef>
                <a:spcPct val="0"/>
              </a:spcBef>
            </a:pPr>
            <a:r>
              <a:rPr lang="en-US" b="true" sz="3400" spc="34">
                <a:solidFill>
                  <a:srgbClr val="FFFFFF"/>
                </a:solidFill>
                <a:latin typeface="Montserrat Bold"/>
                <a:ea typeface="Montserrat Bold"/>
                <a:cs typeface="Montserrat Bold"/>
                <a:sym typeface="Montserrat Bold"/>
              </a:rPr>
              <a:t>JOHN 16:32-33</a:t>
            </a:r>
          </a:p>
        </p:txBody>
      </p:sp>
    </p:spTree>
  </p:cSld>
  <p:clrMapOvr>
    <a:masterClrMapping/>
  </p:clrMapOvr>
</p:sld>
</file>

<file path=ppt/slides/slide9.xml><?xml version="1.0" encoding="utf-8"?>
<p:sld xmlns:p="http://schemas.openxmlformats.org/presentationml/2006/main" xmlns:a="http://schemas.openxmlformats.org/drawingml/2006/main">
  <p:cSld>
    <p:bg>
      <p:bgPr>
        <a:solidFill>
          <a:srgbClr val="000000"/>
        </a:solidFill>
      </p:bgPr>
    </p:bg>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DAHBNme2KV0</dc:identifier>
  <dcterms:modified xsi:type="dcterms:W3CDTF">2011-08-01T06:04:30Z</dcterms:modified>
  <cp:revision>1</cp:revision>
  <dc:title>Holy Week Encounter | ENGLISH</dc:title>
</cp:coreProperties>
</file>